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</p:sldMasterIdLst>
  <p:notesMasterIdLst>
    <p:notesMasterId r:id="rId20"/>
  </p:notesMasterIdLst>
  <p:sldIdLst>
    <p:sldId id="5151" r:id="rId10"/>
    <p:sldId id="953" r:id="rId11"/>
    <p:sldId id="991" r:id="rId12"/>
    <p:sldId id="959" r:id="rId13"/>
    <p:sldId id="985" r:id="rId14"/>
    <p:sldId id="987" r:id="rId15"/>
    <p:sldId id="986" r:id="rId16"/>
    <p:sldId id="989" r:id="rId17"/>
    <p:sldId id="992" r:id="rId18"/>
    <p:sldId id="5150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95" autoAdjust="0"/>
    <p:restoredTop sz="94607"/>
  </p:normalViewPr>
  <p:slideViewPr>
    <p:cSldViewPr>
      <p:cViewPr varScale="1">
        <p:scale>
          <a:sx n="109" d="100"/>
          <a:sy n="109" d="100"/>
        </p:scale>
        <p:origin x="166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835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0949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6081" y="3365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8.1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Full System Integration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985198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96081" y="3365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Lab 8 Supplement: </a:t>
            </a:r>
            <a:b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Full System Integration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28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60005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8 Overview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GB" dirty="0">
                <a:ea typeface="ＭＳ Ｐゴシック"/>
              </a:rPr>
              <a:t>You will build a </a:t>
            </a:r>
            <a:r>
              <a:rPr lang="en-GB" dirty="0">
                <a:solidFill>
                  <a:srgbClr val="0000FF"/>
                </a:solidFill>
                <a:ea typeface="ＭＳ Ｐゴシック"/>
              </a:rPr>
              <a:t>whole single-cycle processor </a:t>
            </a:r>
            <a:r>
              <a:rPr lang="en-GB" dirty="0">
                <a:ea typeface="ＭＳ Ｐゴシック"/>
              </a:rPr>
              <a:t>and </a:t>
            </a:r>
            <a:r>
              <a:rPr lang="en-GB" dirty="0">
                <a:solidFill>
                  <a:srgbClr val="00B050"/>
                </a:solidFill>
                <a:ea typeface="ＭＳ Ｐゴシック"/>
              </a:rPr>
              <a:t>write assembly code </a:t>
            </a:r>
            <a:r>
              <a:rPr lang="en-GB" dirty="0">
                <a:ea typeface="ＭＳ Ｐゴシック"/>
              </a:rPr>
              <a:t>that runs on the </a:t>
            </a:r>
            <a:r>
              <a:rPr lang="en-GB" dirty="0">
                <a:solidFill>
                  <a:srgbClr val="00B050"/>
                </a:solidFill>
                <a:ea typeface="ＭＳ Ｐゴシック"/>
              </a:rPr>
              <a:t>FPGA board.</a:t>
            </a:r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  <a:ea typeface="ＭＳ Ｐゴシック"/>
              </a:rPr>
              <a:t>Don’t worry! </a:t>
            </a:r>
            <a:r>
              <a:rPr lang="en-GB" dirty="0">
                <a:ea typeface="ＭＳ Ｐゴシック"/>
              </a:rPr>
              <a:t>You have </a:t>
            </a:r>
            <a:r>
              <a:rPr lang="en-GB" dirty="0">
                <a:solidFill>
                  <a:srgbClr val="0000FF"/>
                </a:solidFill>
                <a:ea typeface="ＭＳ Ｐゴシック"/>
              </a:rPr>
              <a:t>2 sessions </a:t>
            </a:r>
            <a:r>
              <a:rPr lang="en-GB" dirty="0">
                <a:ea typeface="ＭＳ Ｐゴシック"/>
              </a:rPr>
              <a:t>for the lab, and it will give you </a:t>
            </a:r>
            <a:r>
              <a:rPr lang="en-GB" dirty="0">
                <a:solidFill>
                  <a:srgbClr val="00B050"/>
                </a:solidFill>
                <a:ea typeface="ＭＳ Ｐゴシック"/>
              </a:rPr>
              <a:t>up to 14 points (+6 points from </a:t>
            </a:r>
            <a:r>
              <a:rPr lang="en-GB">
                <a:solidFill>
                  <a:srgbClr val="00B050"/>
                </a:solidFill>
                <a:ea typeface="ＭＳ Ｐゴシック"/>
              </a:rPr>
              <a:t>the reports).</a:t>
            </a:r>
            <a:endParaRPr lang="en-GB" dirty="0">
              <a:solidFill>
                <a:srgbClr val="00B050"/>
              </a:solidFill>
              <a:ea typeface="ＭＳ Ｐゴシック"/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You will learn how a processor is built.</a:t>
            </a:r>
            <a:endParaRPr lang="en-GB" dirty="0">
              <a:solidFill>
                <a:srgbClr val="00B050"/>
              </a:solidFill>
            </a:endParaRP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Learn how the processor </a:t>
            </a:r>
            <a:r>
              <a:rPr lang="en-GB" dirty="0">
                <a:solidFill>
                  <a:srgbClr val="7030A0"/>
                </a:solidFill>
                <a:ea typeface="Tahoma"/>
                <a:cs typeface="Tahoma"/>
              </a:rPr>
              <a:t>communicates with the outside</a:t>
            </a:r>
            <a:r>
              <a:rPr lang="en-GB" dirty="0">
                <a:ea typeface="Tahoma"/>
                <a:cs typeface="Tahoma"/>
              </a:rPr>
              <a:t> world.</a:t>
            </a:r>
            <a:endParaRPr lang="en-GB" dirty="0"/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Implement the MIPS processor and demonstrate a simple “snake” program on the FPGA starter kit.</a:t>
            </a:r>
            <a:endParaRPr lang="en-GB" dirty="0"/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70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/>
              </a:rPr>
              <a:t>Lab 8 Sessions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GB" b="1" dirty="0">
                <a:ea typeface="ＭＳ Ｐゴシック"/>
              </a:rPr>
              <a:t>Session I:</a:t>
            </a:r>
            <a:r>
              <a:rPr lang="en-GB" dirty="0">
                <a:ea typeface="ＭＳ Ｐゴシック"/>
              </a:rPr>
              <a:t> The Crawling Snake</a:t>
            </a:r>
            <a:endParaRPr lang="en-GB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0000"/>
              </a:solidFill>
              <a:ea typeface="ＭＳ Ｐゴシック"/>
            </a:endParaRPr>
          </a:p>
          <a:p>
            <a:r>
              <a:rPr lang="en-GB" b="1" dirty="0">
                <a:solidFill>
                  <a:srgbClr val="000000"/>
                </a:solidFill>
                <a:ea typeface="ＭＳ Ｐゴシック"/>
              </a:rPr>
              <a:t>Session II:</a:t>
            </a:r>
            <a:r>
              <a:rPr lang="en-GB" dirty="0">
                <a:solidFill>
                  <a:srgbClr val="000000"/>
                </a:solidFill>
                <a:ea typeface="ＭＳ Ｐゴシック"/>
              </a:rPr>
              <a:t> Speed Up the Snake</a:t>
            </a:r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B05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3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489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Lab 8 Session I: The MIPS Processor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Download the </a:t>
            </a:r>
            <a:r>
              <a:rPr lang="en-US" dirty="0" err="1"/>
              <a:t>Vivado</a:t>
            </a:r>
            <a:r>
              <a:rPr lang="en-US" dirty="0"/>
              <a:t> project from the course website</a:t>
            </a:r>
          </a:p>
          <a:p>
            <a:endParaRPr lang="en-US" dirty="0"/>
          </a:p>
          <a:p>
            <a:r>
              <a:rPr lang="en-US" dirty="0"/>
              <a:t>A lot of parts are </a:t>
            </a:r>
            <a:r>
              <a:rPr lang="en-US" dirty="0">
                <a:solidFill>
                  <a:srgbClr val="00B050"/>
                </a:solidFill>
              </a:rPr>
              <a:t>already implemented </a:t>
            </a:r>
            <a:r>
              <a:rPr lang="en-US" dirty="0"/>
              <a:t>for you!</a:t>
            </a:r>
          </a:p>
          <a:p>
            <a:endParaRPr lang="en-US" dirty="0"/>
          </a:p>
          <a:p>
            <a:r>
              <a:rPr lang="en-US" dirty="0">
                <a:ea typeface="ＭＳ Ｐゴシック"/>
              </a:rPr>
              <a:t>What you will have to implement:</a:t>
            </a:r>
            <a:endParaRPr lang="en-US" dirty="0"/>
          </a:p>
          <a:p>
            <a:pPr lvl="1" indent="-325120"/>
            <a:r>
              <a:rPr lang="en-US" dirty="0">
                <a:ea typeface="ＭＳ Ｐゴシック"/>
              </a:rPr>
              <a:t>Compute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Instruction Memory </a:t>
            </a:r>
            <a:r>
              <a:rPr lang="en-US" dirty="0">
                <a:ea typeface="ＭＳ Ｐゴシック"/>
              </a:rPr>
              <a:t>address and read the instruction.</a:t>
            </a:r>
            <a:endParaRPr lang="en-US" dirty="0"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Connect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ALU.</a:t>
            </a:r>
            <a:endParaRPr lang="en-US" dirty="0">
              <a:solidFill>
                <a:srgbClr val="0000FF"/>
              </a:solidFill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Compute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Data Memory </a:t>
            </a:r>
            <a:r>
              <a:rPr lang="en-US" dirty="0">
                <a:ea typeface="ＭＳ Ｐゴシック"/>
              </a:rPr>
              <a:t>address and add the necessary wires.</a:t>
            </a:r>
            <a:endParaRPr lang="en-US" dirty="0"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Instantiate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Control Unit.</a:t>
            </a:r>
            <a:endParaRPr lang="en-US" dirty="0">
              <a:solidFill>
                <a:srgbClr val="0000FF"/>
              </a:solidFill>
              <a:cs typeface="Tahoma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</a:t>
            </a:fld>
            <a:endParaRPr lang="en-US" altLang="en-US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6623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Lab 8 </a:t>
            </a:r>
            <a:r>
              <a:rPr lang="en-US" altLang="en-US" dirty="0">
                <a:ea typeface="ＭＳ Ｐゴシック"/>
              </a:rPr>
              <a:t>Session I</a:t>
            </a:r>
            <a:r>
              <a:rPr lang="en-US" dirty="0">
                <a:ea typeface="ＭＳ Ｐゴシック"/>
              </a:rPr>
              <a:t>: Memory-Mapped I/O</a:t>
            </a:r>
            <a:endParaRPr lang="de-DE" dirty="0">
              <a:ea typeface="ＭＳ Ｐゴシック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Your goal is to control the 7-segment display with your assembly program.</a:t>
            </a:r>
            <a:endParaRPr lang="en-US" dirty="0"/>
          </a:p>
          <a:p>
            <a:endParaRPr lang="en-US" dirty="0"/>
          </a:p>
          <a:p>
            <a:r>
              <a:rPr lang="en-US" dirty="0">
                <a:ea typeface="ＭＳ Ｐゴシック"/>
              </a:rPr>
              <a:t>You will need to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complete the I/O controller </a:t>
            </a:r>
            <a:r>
              <a:rPr lang="en-US" dirty="0">
                <a:ea typeface="ＭＳ Ｐゴシック"/>
              </a:rPr>
              <a:t>so the output of the processor will be correctly mapped to the display.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585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I/O in Assembly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dirty="0">
                <a:solidFill>
                  <a:srgbClr val="0000FF"/>
                </a:solidFill>
              </a:rPr>
              <a:t>communicate</a:t>
            </a:r>
            <a:r>
              <a:rPr lang="en-US" dirty="0"/>
              <a:t> with the display?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Memory Mapped I/O</a:t>
            </a:r>
            <a:endParaRPr lang="en-US" dirty="0"/>
          </a:p>
          <a:p>
            <a:pPr lvl="1" indent="-325120"/>
            <a:r>
              <a:rPr lang="en-US" dirty="0"/>
              <a:t>We designate </a:t>
            </a:r>
            <a:r>
              <a:rPr lang="en-US" dirty="0">
                <a:solidFill>
                  <a:srgbClr val="00B050"/>
                </a:solidFill>
              </a:rPr>
              <a:t>specific addresses </a:t>
            </a:r>
            <a:r>
              <a:rPr lang="en-US" dirty="0"/>
              <a:t>for the </a:t>
            </a:r>
            <a:r>
              <a:rPr lang="en-US" dirty="0">
                <a:solidFill>
                  <a:srgbClr val="0000FF"/>
                </a:solidFill>
              </a:rPr>
              <a:t>I/O</a:t>
            </a:r>
            <a:endParaRPr lang="en-US" dirty="0">
              <a:solidFill>
                <a:srgbClr val="0000FF"/>
              </a:solidFill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We can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read</a:t>
            </a:r>
            <a:r>
              <a:rPr lang="en-US" dirty="0">
                <a:ea typeface="ＭＳ Ｐゴシック"/>
              </a:rPr>
              <a:t> and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write</a:t>
            </a:r>
            <a:r>
              <a:rPr lang="en-US" dirty="0">
                <a:ea typeface="ＭＳ Ｐゴシック"/>
              </a:rPr>
              <a:t> to those addresses.</a:t>
            </a:r>
            <a:endParaRPr lang="en-US" dirty="0">
              <a:cs typeface="Tahoma"/>
            </a:endParaRPr>
          </a:p>
          <a:p>
            <a:pPr lvl="2" indent="-350520"/>
            <a:r>
              <a:rPr lang="en-US" dirty="0"/>
              <a:t>Example</a:t>
            </a:r>
            <a:endParaRPr lang="de-DE" dirty="0">
              <a:cs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E1AB76-7CE0-46E9-86BB-C5F6CFEF749C}"/>
              </a:ext>
            </a:extLst>
          </p:cNvPr>
          <p:cNvSpPr/>
          <p:nvPr/>
        </p:nvSpPr>
        <p:spPr>
          <a:xfrm>
            <a:off x="666750" y="3727571"/>
            <a:ext cx="7810500" cy="13016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write contents of $t0 into memory at address 0x7FF0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Courier" charset="0"/>
                <a:ea typeface="Courier" charset="0"/>
                <a:cs typeface="Courier" charset="0"/>
              </a:rPr>
              <a:t># so that the I/O controller can send it to the display</a:t>
            </a:r>
          </a:p>
          <a:p>
            <a:r>
              <a:rPr lang="en-US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	</a:t>
            </a:r>
          </a:p>
          <a:p>
            <a:pPr algn="ctr"/>
            <a:r>
              <a:rPr lang="en-US" dirty="0" err="1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sw</a:t>
            </a:r>
            <a:r>
              <a:rPr lang="en-US" dirty="0">
                <a:solidFill>
                  <a:srgbClr val="FF0000"/>
                </a:solidFill>
                <a:latin typeface="Courier" charset="0"/>
                <a:ea typeface="Courier" charset="0"/>
                <a:cs typeface="Courier" charset="0"/>
              </a:rPr>
              <a:t> $t0, 0x7FF0($0) </a:t>
            </a:r>
          </a:p>
        </p:txBody>
      </p:sp>
    </p:spTree>
    <p:extLst>
      <p:ext uri="{BB962C8B-B14F-4D97-AF65-F5344CB8AC3E}">
        <p14:creationId xmlns:p14="http://schemas.microsoft.com/office/powerpoint/2010/main" val="40914564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8 </a:t>
            </a:r>
            <a:r>
              <a:rPr lang="en-US" altLang="en-US" dirty="0">
                <a:ea typeface="ＭＳ Ｐゴシック" panose="020B0600070205080204" pitchFamily="34" charset="-128"/>
              </a:rPr>
              <a:t>Session I </a:t>
            </a:r>
            <a:r>
              <a:rPr lang="en-US" dirty="0"/>
              <a:t>: The Crawling Snake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learned how to </a:t>
            </a:r>
            <a:r>
              <a:rPr lang="en-US" dirty="0">
                <a:solidFill>
                  <a:srgbClr val="00B050"/>
                </a:solidFill>
              </a:rPr>
              <a:t>write assembly code </a:t>
            </a:r>
            <a:r>
              <a:rPr lang="en-US" dirty="0"/>
              <a:t>in Lab 7</a:t>
            </a:r>
          </a:p>
          <a:p>
            <a:endParaRPr lang="en-US" dirty="0"/>
          </a:p>
          <a:p>
            <a:r>
              <a:rPr lang="en-US" dirty="0">
                <a:ea typeface="ＭＳ Ｐゴシック"/>
              </a:rPr>
              <a:t>We provide you with the code for a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crawling snake </a:t>
            </a:r>
            <a:r>
              <a:rPr lang="en-US" dirty="0">
                <a:ea typeface="ＭＳ Ｐゴシック"/>
              </a:rPr>
              <a:t>on the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7-segment display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r>
              <a:rPr lang="de-DE" dirty="0" err="1">
                <a:solidFill>
                  <a:srgbClr val="0070C0"/>
                </a:solidFill>
                <a:ea typeface="ＭＳ Ｐゴシック"/>
              </a:rPr>
              <a:t>We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will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run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this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program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on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the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processor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you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build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in </a:t>
            </a:r>
            <a:r>
              <a:rPr lang="de-DE" dirty="0" err="1">
                <a:solidFill>
                  <a:srgbClr val="0070C0"/>
                </a:solidFill>
                <a:ea typeface="ＭＳ Ｐゴシック"/>
              </a:rPr>
              <a:t>this</a:t>
            </a:r>
            <a:r>
              <a:rPr lang="de-DE" dirty="0">
                <a:solidFill>
                  <a:srgbClr val="0070C0"/>
                </a:solidFill>
                <a:ea typeface="ＭＳ Ｐゴシック"/>
              </a:rPr>
              <a:t> lab!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9475" y="2819400"/>
            <a:ext cx="450532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19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8 </a:t>
            </a:r>
            <a:r>
              <a:rPr lang="en-US" altLang="en-US" dirty="0">
                <a:ea typeface="ＭＳ Ｐゴシック" panose="020B0600070205080204" pitchFamily="34" charset="-128"/>
              </a:rPr>
              <a:t>Session II</a:t>
            </a:r>
            <a:r>
              <a:rPr lang="en-US" dirty="0"/>
              <a:t>: Speed Up The Snake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You will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modify your assembly code </a:t>
            </a:r>
            <a:r>
              <a:rPr lang="en-US" dirty="0">
                <a:ea typeface="ＭＳ Ｐゴシック"/>
              </a:rPr>
              <a:t>to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accept inputs.</a:t>
            </a:r>
            <a:endParaRPr lang="en-US" dirty="0">
              <a:solidFill>
                <a:srgbClr val="00B050"/>
              </a:solidFill>
            </a:endParaRPr>
          </a:p>
          <a:p>
            <a:pPr lvl="1" indent="-325120"/>
            <a:r>
              <a:rPr lang="en-US" dirty="0">
                <a:ea typeface="ＭＳ Ｐゴシック"/>
              </a:rPr>
              <a:t>The snake should crawl at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different speeds </a:t>
            </a:r>
            <a:r>
              <a:rPr lang="en-US" dirty="0">
                <a:ea typeface="ＭＳ Ｐゴシック"/>
              </a:rPr>
              <a:t>for </a:t>
            </a:r>
            <a:r>
              <a:rPr lang="en-US" dirty="0">
                <a:solidFill>
                  <a:srgbClr val="FF0000"/>
                </a:solidFill>
                <a:ea typeface="ＭＳ Ｐゴシック"/>
              </a:rPr>
              <a:t>different inputs.</a:t>
            </a:r>
            <a:endParaRPr lang="en-US" dirty="0">
              <a:solidFill>
                <a:srgbClr val="FF0000"/>
              </a:solidFill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inputs</a:t>
            </a:r>
            <a:r>
              <a:rPr lang="en-US" dirty="0">
                <a:ea typeface="ＭＳ Ｐゴシック"/>
              </a:rPr>
              <a:t> will be controlled by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switches</a:t>
            </a:r>
            <a:r>
              <a:rPr lang="en-US" dirty="0">
                <a:ea typeface="ＭＳ Ｐゴシック"/>
              </a:rPr>
              <a:t> on the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FPGA board.</a:t>
            </a:r>
            <a:endParaRPr lang="en-US" dirty="0">
              <a:solidFill>
                <a:srgbClr val="00B050"/>
              </a:solidFill>
              <a:cs typeface="Tahoma"/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  <a:ea typeface="ＭＳ Ｐゴシック"/>
              </a:rPr>
              <a:t>Modify</a:t>
            </a:r>
            <a:r>
              <a:rPr lang="en-US" dirty="0">
                <a:ea typeface="ＭＳ Ｐゴシック"/>
              </a:rPr>
              <a:t>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I/O controller </a:t>
            </a:r>
            <a:r>
              <a:rPr lang="en-US" dirty="0">
                <a:ea typeface="ＭＳ Ｐゴシック"/>
              </a:rPr>
              <a:t>to </a:t>
            </a:r>
            <a:r>
              <a:rPr lang="en-US" dirty="0">
                <a:solidFill>
                  <a:srgbClr val="00B050"/>
                </a:solidFill>
                <a:ea typeface="ＭＳ Ｐゴシック"/>
              </a:rPr>
              <a:t>accept the inputs.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Challenges</a:t>
            </a:r>
          </a:p>
          <a:p>
            <a:pPr lvl="1" indent="-325120"/>
            <a:r>
              <a:rPr lang="en-US" dirty="0">
                <a:ea typeface="ＭＳ Ｐゴシック"/>
              </a:rPr>
              <a:t>Change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direction</a:t>
            </a:r>
            <a:r>
              <a:rPr lang="en-US" dirty="0">
                <a:ea typeface="ＭＳ Ｐゴシック"/>
              </a:rPr>
              <a:t> of the snake.</a:t>
            </a:r>
            <a:endParaRPr lang="en-US" dirty="0">
              <a:cs typeface="Tahoma"/>
            </a:endParaRPr>
          </a:p>
          <a:p>
            <a:pPr lvl="1" indent="-325120"/>
            <a:r>
              <a:rPr lang="en-US" dirty="0">
                <a:ea typeface="ＭＳ Ｐゴシック"/>
              </a:rPr>
              <a:t>Change the </a:t>
            </a:r>
            <a:r>
              <a:rPr lang="en-US" dirty="0">
                <a:solidFill>
                  <a:srgbClr val="0000FF"/>
                </a:solidFill>
                <a:ea typeface="ＭＳ Ｐゴシック"/>
              </a:rPr>
              <a:t>pattern</a:t>
            </a:r>
            <a:r>
              <a:rPr lang="en-US" dirty="0">
                <a:ea typeface="ＭＳ Ｐゴシック"/>
              </a:rPr>
              <a:t> of the snake.</a:t>
            </a:r>
            <a:endParaRPr lang="en-US" dirty="0">
              <a:cs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3111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Words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a typeface="Tahoma"/>
                <a:cs typeface="Tahoma"/>
              </a:rPr>
              <a:t>You will build a </a:t>
            </a:r>
            <a:r>
              <a:rPr lang="en-GB" dirty="0">
                <a:solidFill>
                  <a:srgbClr val="0000FF"/>
                </a:solidFill>
                <a:ea typeface="Tahoma"/>
                <a:cs typeface="Tahoma"/>
              </a:rPr>
              <a:t>whole single-cycle processor </a:t>
            </a:r>
            <a:r>
              <a:rPr lang="en-GB" dirty="0">
                <a:ea typeface="Tahoma"/>
                <a:cs typeface="Tahoma"/>
              </a:rPr>
              <a:t>and </a:t>
            </a:r>
            <a:r>
              <a:rPr lang="en-GB" dirty="0">
                <a:solidFill>
                  <a:srgbClr val="00B050"/>
                </a:solidFill>
                <a:ea typeface="Tahoma"/>
                <a:cs typeface="Tahoma"/>
              </a:rPr>
              <a:t>write assembly code </a:t>
            </a:r>
            <a:r>
              <a:rPr lang="en-GB" dirty="0">
                <a:ea typeface="Tahoma"/>
                <a:cs typeface="Tahoma"/>
              </a:rPr>
              <a:t>that runs on the </a:t>
            </a:r>
            <a:r>
              <a:rPr lang="en-GB" dirty="0">
                <a:solidFill>
                  <a:srgbClr val="00B050"/>
                </a:solidFill>
                <a:ea typeface="Tahoma"/>
                <a:cs typeface="Tahoma"/>
              </a:rPr>
              <a:t>FPGA board.</a:t>
            </a:r>
            <a:endParaRPr lang="en-GB" dirty="0">
              <a:ea typeface="Tahoma"/>
              <a:cs typeface="Tahoma"/>
            </a:endParaRPr>
          </a:p>
          <a:p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You will learn how a processor is built.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Learn how the processor </a:t>
            </a:r>
            <a:r>
              <a:rPr lang="en-GB" dirty="0">
                <a:solidFill>
                  <a:srgbClr val="7030A0"/>
                </a:solidFill>
                <a:ea typeface="Tahoma"/>
                <a:cs typeface="Tahoma"/>
              </a:rPr>
              <a:t>communicates with the outside</a:t>
            </a:r>
            <a:r>
              <a:rPr lang="en-GB" dirty="0">
                <a:ea typeface="Tahoma"/>
                <a:cs typeface="Tahoma"/>
              </a:rPr>
              <a:t> world.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ea typeface="Tahoma"/>
                <a:cs typeface="Tahoma"/>
              </a:rPr>
              <a:t>Implement the MIPS processor and demonstrate a simple “snake” program on the FPGA starter kit.</a:t>
            </a:r>
          </a:p>
          <a:p>
            <a:pPr algn="just"/>
            <a:endParaRPr lang="en-GB" dirty="0">
              <a:ea typeface="Tahoma"/>
              <a:cs typeface="Tahoma"/>
            </a:endParaRPr>
          </a:p>
          <a:p>
            <a:pPr algn="just"/>
            <a:r>
              <a:rPr lang="en-GB" dirty="0">
                <a:solidFill>
                  <a:srgbClr val="000000"/>
                </a:solidFill>
                <a:ea typeface="Tahoma"/>
                <a:cs typeface="Tahoma"/>
              </a:rPr>
              <a:t>You will have some questions to answer in the report.</a:t>
            </a:r>
          </a:p>
          <a:p>
            <a:endParaRPr lang="en-US" dirty="0">
              <a:solidFill>
                <a:srgbClr val="000000"/>
              </a:solidFill>
              <a:cs typeface="Tahoma"/>
            </a:endParaRPr>
          </a:p>
          <a:p>
            <a:pPr lvl="1" indent="-325120"/>
            <a:endParaRPr lang="en-US" dirty="0">
              <a:solidFill>
                <a:srgbClr val="00B050"/>
              </a:solidFill>
              <a:cs typeface="Tahoma"/>
            </a:endParaRPr>
          </a:p>
          <a:p>
            <a:pPr lvl="1" indent="-325120"/>
            <a:endParaRPr lang="de-DE" dirty="0">
              <a:solidFill>
                <a:srgbClr val="92D050"/>
              </a:solidFill>
              <a:cs typeface="Tahom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5984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922</TotalTime>
  <Words>486</Words>
  <Application>Microsoft Office PowerPoint</Application>
  <PresentationFormat>On-screen Show (4:3)</PresentationFormat>
  <Paragraphs>103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10</vt:i4>
      </vt:variant>
    </vt:vector>
  </HeadingPairs>
  <TitlesOfParts>
    <vt:vector size="25" baseType="lpstr">
      <vt:lpstr>Arial</vt:lpstr>
      <vt:lpstr>Calibri</vt:lpstr>
      <vt:lpstr>Courier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 Digital Design &amp; Computer Arch.  Lab 8.1 Supplement:  Full System Integration</vt:lpstr>
      <vt:lpstr>Lab 8 Overview</vt:lpstr>
      <vt:lpstr>Lab 8 Sessions</vt:lpstr>
      <vt:lpstr>Lab 8 Session I: The MIPS Processor</vt:lpstr>
      <vt:lpstr>Lab 8 Session I: Memory-Mapped I/O</vt:lpstr>
      <vt:lpstr>I/O in Assembly</vt:lpstr>
      <vt:lpstr>Lab 8 Session I : The Crawling Snake</vt:lpstr>
      <vt:lpstr>Lab 8 Session II: Speed Up The Snake</vt:lpstr>
      <vt:lpstr>Last Words</vt:lpstr>
      <vt:lpstr> Digital Design &amp; Computer Arch.  Lab 8 Supplement:  Full System Integration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Minesh Patel</cp:lastModifiedBy>
  <cp:revision>885</cp:revision>
  <cp:lastPrinted>2018-04-22T20:34:24Z</cp:lastPrinted>
  <dcterms:created xsi:type="dcterms:W3CDTF">2010-09-08T00:51:32Z</dcterms:created>
  <dcterms:modified xsi:type="dcterms:W3CDTF">2020-03-23T12:26:10Z</dcterms:modified>
</cp:coreProperties>
</file>